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3" r:id="rId7"/>
    <p:sldId id="266" r:id="rId8"/>
    <p:sldId id="265" r:id="rId9"/>
  </p:sldIdLst>
  <p:sldSz cx="13004800" cy="9753600"/>
  <p:notesSz cx="6669088" cy="9928225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67B63-C7D2-4B9A-9CB3-CCF49361656B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55889-B9ED-4544-9D7B-10F6C9FD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133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89212" y="4715907"/>
            <a:ext cx="4890665" cy="4467701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0544934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15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15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15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15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15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15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15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15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15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20039">
              <a:defRPr sz="5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40" dirty="0">
                <a:solidFill>
                  <a:srgbClr val="FFFFFF"/>
                </a:solidFill>
                <a:latin typeface="Trebuchet MS" panose="020B0603020202020204" pitchFamily="34" charset="0"/>
              </a:rPr>
              <a:t>Reshaping Modern languages at Cardiff University - a Case Study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270000" y="6120687"/>
            <a:ext cx="10464800" cy="16637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err="1">
                <a:solidFill>
                  <a:srgbClr val="FFFFFF"/>
                </a:solidFill>
                <a:latin typeface="Trebuchet MS" panose="020B0603020202020204" pitchFamily="34" charset="0"/>
              </a:rPr>
              <a:t>Dr</a:t>
            </a:r>
            <a:r>
              <a:rPr sz="3600" dirty="0">
                <a:solidFill>
                  <a:srgbClr val="FFFFFF"/>
                </a:solidFill>
                <a:latin typeface="Trebuchet MS" panose="020B0603020202020204" pitchFamily="34" charset="0"/>
              </a:rPr>
              <a:t> Catherine </a:t>
            </a:r>
            <a:r>
              <a:rPr sz="3600" dirty="0" err="1">
                <a:solidFill>
                  <a:srgbClr val="FFFFFF"/>
                </a:solidFill>
                <a:latin typeface="Trebuchet MS" panose="020B0603020202020204" pitchFamily="34" charset="0"/>
              </a:rPr>
              <a:t>Chabert</a:t>
            </a:r>
            <a:endParaRPr sz="36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i="1" dirty="0">
                <a:solidFill>
                  <a:srgbClr val="FFFFFF"/>
                </a:solidFill>
                <a:latin typeface="Trebuchet MS" panose="020B0603020202020204" pitchFamily="34" charset="0"/>
              </a:rPr>
              <a:t>chabertc@cardiff.ac.uk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270000" y="127059"/>
            <a:ext cx="10464800" cy="153494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  <a:latin typeface="Trebuchet MS" panose="020B0603020202020204" pitchFamily="34" charset="0"/>
              </a:rPr>
              <a:t>Reshaping Modern languages at Cardiff University - a Case Study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270000" y="2494494"/>
            <a:ext cx="10464800" cy="5740400"/>
          </a:xfrm>
          <a:prstGeom prst="rect">
            <a:avLst/>
          </a:prstGeom>
        </p:spPr>
        <p:txBody>
          <a:bodyPr/>
          <a:lstStyle/>
          <a:p>
            <a:pPr marL="0" lvl="0" indent="0" algn="ctr" defTabSz="42062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64" dirty="0">
                <a:solidFill>
                  <a:srgbClr val="FF7777"/>
                </a:solidFill>
                <a:latin typeface="Trebuchet MS" panose="020B0603020202020204" pitchFamily="34" charset="0"/>
              </a:rPr>
              <a:t>Main objectives of this presentation and our following discussion</a:t>
            </a:r>
          </a:p>
          <a:p>
            <a:pPr marL="525780" lvl="0" indent="-525780" defTabSz="420623">
              <a:spcBef>
                <a:spcPts val="33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3312" dirty="0">
                <a:solidFill>
                  <a:srgbClr val="FFFFFF"/>
                </a:solidFill>
                <a:latin typeface="Trebuchet MS" panose="020B0603020202020204" pitchFamily="34" charset="0"/>
              </a:rPr>
              <a:t>To </a:t>
            </a:r>
            <a:r>
              <a:rPr sz="3312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identify</a:t>
            </a:r>
            <a:r>
              <a:rPr lang="en-GB" sz="3312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what we need, as providers of Modern Languages in HE, to grow and develop</a:t>
            </a:r>
          </a:p>
          <a:p>
            <a:pPr marL="525780" lvl="0" indent="-525780" defTabSz="420623">
              <a:spcBef>
                <a:spcPts val="33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3312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To </a:t>
            </a:r>
            <a:r>
              <a:rPr sz="3312" dirty="0">
                <a:solidFill>
                  <a:srgbClr val="FFFFFF"/>
                </a:solidFill>
                <a:latin typeface="Trebuchet MS" panose="020B0603020202020204" pitchFamily="34" charset="0"/>
              </a:rPr>
              <a:t>better understand how policy-making works in HE</a:t>
            </a:r>
          </a:p>
          <a:p>
            <a:pPr marL="525780" lvl="0" indent="-525780" defTabSz="420623">
              <a:spcBef>
                <a:spcPts val="33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3312" dirty="0">
                <a:solidFill>
                  <a:srgbClr val="FFFFFF"/>
                </a:solidFill>
                <a:latin typeface="Trebuchet MS" panose="020B0603020202020204" pitchFamily="34" charset="0"/>
              </a:rPr>
              <a:t>To share ideas and experience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1270000" y="127059"/>
            <a:ext cx="10464800" cy="153494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  <a:latin typeface="Trebuchet MS" panose="020B0603020202020204" pitchFamily="34" charset="0"/>
              </a:rPr>
              <a:t>Reshaping Modern languages at Cardiff University - a Case Study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1270000" y="2357441"/>
            <a:ext cx="10464800" cy="6151559"/>
          </a:xfrm>
          <a:prstGeom prst="rect">
            <a:avLst/>
          </a:prstGeom>
        </p:spPr>
        <p:txBody>
          <a:bodyPr/>
          <a:lstStyle/>
          <a:p>
            <a:pPr marL="0" lvl="0" indent="0" algn="ctr" defTabSz="347472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60" dirty="0">
                <a:solidFill>
                  <a:srgbClr val="FF7777"/>
                </a:solidFill>
                <a:latin typeface="Trebuchet MS" panose="020B0603020202020204" pitchFamily="34" charset="0"/>
              </a:rPr>
              <a:t>Some key notions</a:t>
            </a:r>
          </a:p>
          <a:p>
            <a:pPr marL="434340" lvl="0" indent="-434340" defTabSz="347472">
              <a:spcBef>
                <a:spcPts val="27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latin typeface="Trebuchet MS" panose="020B0603020202020204" pitchFamily="34" charset="0"/>
              </a:rPr>
              <a:t>Case study</a:t>
            </a:r>
          </a:p>
          <a:p>
            <a:pPr marL="434340" lvl="0" indent="-434340" defTabSz="347472">
              <a:spcBef>
                <a:spcPts val="27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latin typeface="Trebuchet MS" panose="020B0603020202020204" pitchFamily="34" charset="0"/>
              </a:rPr>
              <a:t>Governance</a:t>
            </a:r>
          </a:p>
          <a:p>
            <a:pPr marL="434340" lvl="0" indent="-434340" defTabSz="347472">
              <a:spcBef>
                <a:spcPts val="27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lang="en-GB" sz="3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</a:t>
            </a:r>
            <a:r>
              <a:rPr sz="3200" dirty="0" err="1" smtClean="0">
                <a:solidFill>
                  <a:srgbClr val="FFFFFF"/>
                </a:solidFill>
                <a:latin typeface="Trebuchet MS" panose="020B0603020202020204" pitchFamily="34" charset="0"/>
              </a:rPr>
              <a:t>olicy</a:t>
            </a:r>
            <a:r>
              <a:rPr sz="3200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 </a:t>
            </a:r>
            <a:r>
              <a:rPr sz="3200" dirty="0">
                <a:solidFill>
                  <a:srgbClr val="FFFFFF"/>
                </a:solidFill>
                <a:latin typeface="Trebuchet MS" panose="020B0603020202020204" pitchFamily="34" charset="0"/>
              </a:rPr>
              <a:t>cycle</a:t>
            </a:r>
          </a:p>
          <a:p>
            <a:pPr marL="434340" lvl="0" indent="-434340" defTabSz="347472">
              <a:spcBef>
                <a:spcPts val="27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latin typeface="Trebuchet MS" panose="020B0603020202020204" pitchFamily="34" charset="0"/>
              </a:rPr>
              <a:t>Policy network</a:t>
            </a:r>
          </a:p>
          <a:p>
            <a:pPr marL="434340" lvl="0" indent="-434340" defTabSz="347472">
              <a:spcBef>
                <a:spcPts val="27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latin typeface="Trebuchet MS" panose="020B0603020202020204" pitchFamily="34" charset="0"/>
              </a:rPr>
              <a:t>Policy </a:t>
            </a:r>
            <a:r>
              <a:rPr sz="3200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community</a:t>
            </a:r>
            <a:endParaRPr sz="3200" dirty="0"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1" uiExpan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1270000" y="127059"/>
            <a:ext cx="10464800" cy="153494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  <a:latin typeface="Trebuchet MS" panose="020B0603020202020204" pitchFamily="34" charset="0"/>
              </a:rPr>
              <a:t>Reshaping Modern languages at Cardiff University - a Case Study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en-GB" sz="3860" dirty="0" smtClean="0">
                <a:solidFill>
                  <a:schemeClr val="accent5"/>
                </a:solidFill>
                <a:latin typeface="Trebuchet MS" panose="020B0603020202020204" pitchFamily="34" charset="0"/>
              </a:rPr>
              <a:t>Context of influence</a:t>
            </a:r>
          </a:p>
          <a:p>
            <a:pPr marL="0" lvl="0" indent="0">
              <a:buNone/>
            </a:pPr>
            <a:r>
              <a:rPr lang="en-GB" b="1" dirty="0" smtClean="0">
                <a:latin typeface="Trebuchet MS" panose="020B0603020202020204" pitchFamily="34" charset="0"/>
              </a:rPr>
              <a:t>Macro level</a:t>
            </a:r>
            <a:r>
              <a:rPr lang="en-GB" dirty="0" smtClean="0">
                <a:latin typeface="Trebuchet MS" panose="020B0603020202020204" pitchFamily="34" charset="0"/>
              </a:rPr>
              <a:t>: new fee regime; increased competition; shrinking of pool of applicants; raising awareness of politicians.</a:t>
            </a:r>
          </a:p>
          <a:p>
            <a:pPr marL="0" lvl="0" indent="0">
              <a:buNone/>
            </a:pPr>
            <a:r>
              <a:rPr lang="en-GB" b="1" dirty="0" smtClean="0">
                <a:latin typeface="Trebuchet MS" panose="020B0603020202020204" pitchFamily="34" charset="0"/>
              </a:rPr>
              <a:t>Micro level</a:t>
            </a:r>
            <a:r>
              <a:rPr lang="en-GB" dirty="0" smtClean="0">
                <a:latin typeface="Trebuchet MS" panose="020B0603020202020204" pitchFamily="34" charset="0"/>
              </a:rPr>
              <a:t>: new Vice-Chancellor; new governance structure; fragmented provision.</a:t>
            </a:r>
            <a:endParaRPr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1270000" y="127059"/>
            <a:ext cx="10464800" cy="153494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  <a:latin typeface="Trebuchet MS" panose="020B0603020202020204" pitchFamily="34" charset="0"/>
              </a:rPr>
              <a:t>Reshaping Modern languages at Cardiff University - a Case Study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GB" dirty="0" smtClean="0">
                <a:solidFill>
                  <a:schemeClr val="accent5"/>
                </a:solidFill>
                <a:latin typeface="Trebuchet MS" panose="020B0603020202020204" pitchFamily="34" charset="0"/>
              </a:rPr>
              <a:t>Context of Policy Text Production</a:t>
            </a:r>
          </a:p>
          <a:p>
            <a:pPr marL="0" lvl="0" indent="0" algn="l">
              <a:buNone/>
            </a:pPr>
            <a:r>
              <a:rPr lang="en-GB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November 2012</a:t>
            </a: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 Review of Foreign Modern Languages</a:t>
            </a:r>
          </a:p>
          <a:p>
            <a:pPr marL="0" lvl="0" indent="0" algn="l">
              <a:buNone/>
            </a:pPr>
            <a:r>
              <a:rPr lang="en-GB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January/February 2013</a:t>
            </a: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 Consultation</a:t>
            </a:r>
          </a:p>
          <a:p>
            <a:pPr marL="0" lvl="0" indent="0" algn="l">
              <a:buNone/>
            </a:pPr>
            <a:r>
              <a:rPr lang="en-GB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April 2013</a:t>
            </a: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 UEB approves Language Strategy and creation of a new multi-functional language school</a:t>
            </a:r>
          </a:p>
          <a:p>
            <a:pPr marL="0" lvl="0" indent="0" algn="l">
              <a:buNone/>
            </a:pPr>
            <a:r>
              <a:rPr lang="en-GB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October 2013</a:t>
            </a: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 Senate endorses above</a:t>
            </a:r>
            <a:endParaRPr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270000" y="127059"/>
            <a:ext cx="10464800" cy="153494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  <a:latin typeface="Trebuchet MS" panose="020B0603020202020204" pitchFamily="34" charset="0"/>
              </a:rPr>
              <a:t>Reshaping Modern languages at Cardiff University - a Case Study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GB" dirty="0" smtClean="0">
                <a:solidFill>
                  <a:schemeClr val="accent5"/>
                </a:solidFill>
                <a:latin typeface="Trebuchet MS" panose="020B0603020202020204" pitchFamily="34" charset="0"/>
              </a:rPr>
              <a:t>Context of Practice to-date</a:t>
            </a:r>
          </a:p>
          <a:p>
            <a:pPr marL="0" lvl="0" indent="0" algn="l">
              <a:buNone/>
            </a:pPr>
            <a:r>
              <a:rPr lang="en-GB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Between </a:t>
            </a:r>
            <a:r>
              <a:rPr lang="en-GB" i="1" dirty="0">
                <a:solidFill>
                  <a:schemeClr val="tx1"/>
                </a:solidFill>
                <a:latin typeface="Trebuchet MS" panose="020B0603020202020204" pitchFamily="34" charset="0"/>
              </a:rPr>
              <a:t>O</a:t>
            </a:r>
            <a:r>
              <a:rPr lang="en-GB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ctober 2013 and July 2014</a:t>
            </a: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marL="0" lvl="0" indent="0" algn="l">
              <a:buNone/>
            </a:pPr>
            <a:r>
              <a:rPr lang="en-GB" b="1" dirty="0">
                <a:solidFill>
                  <a:schemeClr val="tx1"/>
                </a:solidFill>
                <a:latin typeface="Trebuchet MS" panose="020B0603020202020204" pitchFamily="34" charset="0"/>
              </a:rPr>
              <a:t>N</a:t>
            </a:r>
            <a:r>
              <a:rPr lang="en-GB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ew School of Modern Languages</a:t>
            </a: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 a new community of scholars; new ambitions.</a:t>
            </a:r>
          </a:p>
          <a:p>
            <a:pPr marL="0" lvl="0" indent="0" algn="l">
              <a:buNone/>
            </a:pPr>
            <a:r>
              <a:rPr lang="en-GB" b="1" dirty="0">
                <a:solidFill>
                  <a:schemeClr val="tx1"/>
                </a:solidFill>
                <a:latin typeface="Trebuchet MS" panose="020B0603020202020204" pitchFamily="34" charset="0"/>
              </a:rPr>
              <a:t>N</a:t>
            </a:r>
            <a:r>
              <a:rPr lang="en-GB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ew Languages for All programme</a:t>
            </a: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r>
              <a:rPr lang="en-GB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‘Cardiff Offer’; international mobility.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270000" y="127059"/>
            <a:ext cx="10464800" cy="153494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  <a:latin typeface="Trebuchet MS" panose="020B0603020202020204" pitchFamily="34" charset="0"/>
              </a:rPr>
              <a:t>Reshaping Modern languages at Cardiff University - a Case Study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270000" y="2494494"/>
            <a:ext cx="10464800" cy="5740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20623">
              <a:spcBef>
                <a:spcPts val="3300"/>
              </a:spcBef>
              <a:buSzPct val="100000"/>
              <a:buNone/>
              <a:defRPr sz="1800">
                <a:solidFill>
                  <a:srgbClr val="000000"/>
                </a:solidFill>
              </a:defRPr>
            </a:pPr>
            <a:r>
              <a:rPr lang="en-GB" sz="3312" dirty="0" smtClean="0">
                <a:solidFill>
                  <a:schemeClr val="accent5"/>
                </a:solidFill>
                <a:latin typeface="Trebuchet MS" panose="020B0603020202020204" pitchFamily="34" charset="0"/>
              </a:rPr>
              <a:t>T</a:t>
            </a:r>
            <a:r>
              <a:rPr sz="3312" dirty="0" smtClean="0">
                <a:solidFill>
                  <a:schemeClr val="accent5"/>
                </a:solidFill>
                <a:latin typeface="Trebuchet MS" panose="020B0603020202020204" pitchFamily="34" charset="0"/>
              </a:rPr>
              <a:t>o identify</a:t>
            </a:r>
            <a:r>
              <a:rPr lang="en-GB" sz="3312" dirty="0" smtClean="0">
                <a:solidFill>
                  <a:schemeClr val="accent5"/>
                </a:solidFill>
                <a:latin typeface="Trebuchet MS" panose="020B0603020202020204" pitchFamily="34" charset="0"/>
              </a:rPr>
              <a:t> what we need, as providers of Modern Languages in HE, to continue to develop and grow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Internationalisation </a:t>
            </a:r>
            <a:r>
              <a:rPr lang="en-GB" dirty="0">
                <a:solidFill>
                  <a:schemeClr val="tx1"/>
                </a:solidFill>
                <a:latin typeface="Trebuchet MS" panose="020B0603020202020204" pitchFamily="34" charset="0"/>
              </a:rPr>
              <a:t>strategy (truly international!)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Trebuchet MS" panose="020B0603020202020204" pitchFamily="34" charset="0"/>
              </a:rPr>
              <a:t>Address fragmentation 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Trebuchet MS" panose="020B0603020202020204" pitchFamily="34" charset="0"/>
              </a:rPr>
              <a:t>Institution-wide language strategy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Trebuchet MS" panose="020B0603020202020204" pitchFamily="34" charset="0"/>
              </a:rPr>
              <a:t>‘Distinctive offer’</a:t>
            </a:r>
          </a:p>
          <a:p>
            <a:pPr marL="525780" lvl="0" indent="-525780" defTabSz="420623">
              <a:spcBef>
                <a:spcPts val="33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endParaRPr lang="en-GB" sz="3312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86365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270000" y="127059"/>
            <a:ext cx="10464800" cy="153494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  <a:latin typeface="Trebuchet MS" panose="020B0603020202020204" pitchFamily="34" charset="0"/>
              </a:rPr>
              <a:t>Reshaping Modern languages at Cardiff University - a Case Study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5"/>
                </a:solidFill>
                <a:latin typeface="Trebuchet MS" panose="020B0603020202020204" pitchFamily="34" charset="0"/>
              </a:rPr>
              <a:t>To better understand how policy-making works </a:t>
            </a:r>
            <a:r>
              <a:rPr lang="en-GB" dirty="0" smtClean="0">
                <a:solidFill>
                  <a:schemeClr val="accent5"/>
                </a:solidFill>
                <a:latin typeface="Trebuchet MS" panose="020B0603020202020204" pitchFamily="34" charset="0"/>
              </a:rPr>
              <a:t>in HE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5"/>
                </a:solidFill>
                <a:latin typeface="Trebuchet MS" panose="020B0603020202020204" pitchFamily="34" charset="0"/>
              </a:rPr>
              <a:t> </a:t>
            </a:r>
            <a:r>
              <a:rPr lang="en-GB" dirty="0">
                <a:solidFill>
                  <a:schemeClr val="accent5"/>
                </a:solidFill>
                <a:latin typeface="Trebuchet MS" panose="020B0603020202020204" pitchFamily="34" charset="0"/>
              </a:rPr>
              <a:t>To share ideas and experience  </a:t>
            </a:r>
            <a:endParaRPr lang="en-GB" dirty="0" smtClean="0">
              <a:solidFill>
                <a:schemeClr val="accent5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accent5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Thank you!</a:t>
            </a:r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9833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63500" dir="162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63500" dist="25400" dir="2700000" rotWithShape="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63500" dir="162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63500" dist="25400" dir="2700000" rotWithShape="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304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Chalkboard</vt:lpstr>
      <vt:lpstr>Reshaping Modern languages at Cardiff University - a Case Study</vt:lpstr>
      <vt:lpstr>Reshaping Modern languages at Cardiff University - a Case Study</vt:lpstr>
      <vt:lpstr>Reshaping Modern languages at Cardiff University - a Case Study</vt:lpstr>
      <vt:lpstr>Reshaping Modern languages at Cardiff University - a Case Study</vt:lpstr>
      <vt:lpstr>Reshaping Modern languages at Cardiff University - a Case Study</vt:lpstr>
      <vt:lpstr>Reshaping Modern languages at Cardiff University - a Case Study</vt:lpstr>
      <vt:lpstr>Reshaping Modern languages at Cardiff University - a Case Study</vt:lpstr>
      <vt:lpstr>Reshaping Modern languages at Cardiff University - a 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Reshaping Modern languages at Cardiff University - a Case Study</dc:title>
  <dc:creator>Catherine Chabert</dc:creator>
  <cp:lastModifiedBy>Nash S.</cp:lastModifiedBy>
  <cp:revision>15</cp:revision>
  <cp:lastPrinted>2014-07-08T20:00:59Z</cp:lastPrinted>
  <dcterms:modified xsi:type="dcterms:W3CDTF">2014-07-11T15:19:37Z</dcterms:modified>
</cp:coreProperties>
</file>